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1" r:id="rId8"/>
    <p:sldId id="270" r:id="rId9"/>
    <p:sldId id="263" r:id="rId10"/>
    <p:sldId id="264" r:id="rId11"/>
    <p:sldId id="265" r:id="rId12"/>
    <p:sldId id="266" r:id="rId13"/>
    <p:sldId id="267" r:id="rId14"/>
    <p:sldId id="268" r:id="rId15"/>
    <p:sldId id="269"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1e46103c3b209a85#tid=690876e07025800008f0b68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183022ae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攻略识别</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b1d28106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攻略解读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0fa28aa6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bad5ac24?pid=1bbe5f723&amp;color=0,0,0&amp;bt=1&amp;bbb=1&amp;hb=1"/>
          <p:cNvSpPr/>
          <p:nvPr/>
        </p:nvSpPr>
        <p:spPr>
          <a:xfrm>
            <a:off x="832104" y="108000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6.增加语气词/感叹词</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在语言描写中增加语气词或感叹词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，可以极大地丰富语言的表现力，使对话或独白更加生动、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真实，</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并能更好地传达出角色的情感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、态度和心情。</a:t>
            </a:r>
            <a:endParaRPr lang="en-US" altLang="zh-CN" dirty="0"/>
          </a:p>
        </p:txBody>
      </p:sp>
      <p:graphicFrame>
        <p:nvGraphicFramePr>
          <p:cNvPr id="12" name="P_5_BD#2bad5ac24?colgroup=4,24,6,19&amp;pid=1bbe5f723&amp;color=0,0,0&amp;bbb=1"/>
          <p:cNvGraphicFramePr>
            <a:graphicFrameLocks noGrp="1"/>
          </p:cNvGraphicFramePr>
          <p:nvPr/>
        </p:nvGraphicFramePr>
        <p:xfrm>
          <a:off x="832104" y="2404356"/>
          <a:ext cx="10533888" cy="634874"/>
        </p:xfrm>
        <a:graphic>
          <a:graphicData uri="http://schemas.openxmlformats.org/drawingml/2006/table">
            <a:tbl>
              <a:tblPr/>
              <a:tblGrid>
                <a:gridCol w="969264"/>
                <a:gridCol w="4526280"/>
                <a:gridCol w="1362456"/>
                <a:gridCol w="3675888"/>
              </a:tblGrid>
              <a:tr h="317437">
                <a:tc>
                  <a:txBody>
                    <a:bodyPr/>
                    <a:lstStyle/>
                    <a:p>
                      <a:pPr algn="ctr"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oh</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表示惊讶</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指责</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痛苦</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称赞</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懊恼等情绪</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wow</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表示极大的惊奇或钦佩</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7437">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表示惊奇</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赞赏</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同情或不同意等情感</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oops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表示自己不小心做错了事</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意为“哎呀”</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de2bdc4cf?pid=0fa28aa69&amp;color=0,0,0&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通过提示运用语言描写升级以下句子。</a:t>
            </a:r>
            <a:endParaRPr lang="en-US" altLang="zh-CN" sz="1800" dirty="0"/>
          </a:p>
        </p:txBody>
      </p:sp>
      <p:sp>
        <p:nvSpPr>
          <p:cNvPr id="3" name="QB_4_BD.1_1#384226cff?vop=1&amp;pid=0fa28aa69&amp;color=0,0,0&amp;bbb=1"/>
          <p:cNvSpPr/>
          <p:nvPr/>
        </p:nvSpPr>
        <p:spPr>
          <a:xfrm>
            <a:off x="832104" y="1491861"/>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open.（用感叹词和具体的动词）</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“天哪，这是谁啊？”他张大嘴巴惊叫道。</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a:t>
            </a:r>
            <a:endParaRPr lang="en-US" altLang="zh-CN" sz="1800" dirty="0"/>
          </a:p>
        </p:txBody>
      </p:sp>
      <p:sp>
        <p:nvSpPr>
          <p:cNvPr id="4" name="QB_4_AN.2_1#384226cff.blank?vop=1&amp;pid=0fa28aa69&amp;color=0,0,0&amp;vpa=1&amp;bbb=1"/>
          <p:cNvSpPr/>
          <p:nvPr/>
        </p:nvSpPr>
        <p:spPr>
          <a:xfrm>
            <a:off x="863060" y="2265926"/>
            <a:ext cx="9488488" cy="351155"/>
          </a:xfrm>
          <a:prstGeom prst="rect">
            <a:avLst/>
          </a:prstGeom>
          <a:noFill/>
        </p:spPr>
        <p:txBody>
          <a:bodyPr wrap="none" lIns="0" tIns="0" rIns="0" bIns="0" rtlCol="0" anchor="t"/>
          <a:lstStyle/>
          <a:p>
            <a:pPr algn="ctr">
              <a:lnSpc>
                <a:spcPts val="31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Oh</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gosh</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this?</a:t>
            </a: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exclaimed/shouted/yelled/cried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mouth</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wide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open.</a:t>
            </a:r>
            <a:endParaRPr lang="en-US" altLang="zh-CN" dirty="0"/>
          </a:p>
        </p:txBody>
      </p:sp>
      <p:sp>
        <p:nvSpPr>
          <p:cNvPr id="5" name="QB_4_AS.3_1#384226cff?vop=1&amp;pid=0fa28aa69&amp;color=0,0,0&amp;bbb=1&amp;hb=1"/>
          <p:cNvSpPr/>
          <p:nvPr/>
        </p:nvSpPr>
        <p:spPr>
          <a:xfrm>
            <a:off x="832104" y="2726936"/>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根据提示可知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说话人的状态是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张大嘴巴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很明显说话时感受到的是惊讶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激动等类似的情绪</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可以使用感叹词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通过张大嘴巴的动作也可以判断出更符合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喊叫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的情况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exclaim</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等动词来代替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使动作更为具体和精确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_1#8b2bed5ba?vop=1&amp;pid=0fa28aa69&amp;color=0,0,0&amp;bt=1&amp;bbb=1"/>
          <p:cNvSpPr/>
          <p:nvPr/>
        </p:nvSpPr>
        <p:spPr>
          <a:xfrm>
            <a:off x="832104" y="108000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nightmare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said.（用介词短语修饰）</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“真是一场噩梦，我以为我要死了。”麦克用颤抖的声音回答道。</a:t>
            </a:r>
            <a:endParaRPr lang="en-US" altLang="zh-CN" sz="1800" dirty="0"/>
          </a:p>
        </p:txBody>
      </p:sp>
      <p:sp>
        <p:nvSpPr>
          <p:cNvPr id="3" name="QB_4_AN.5_1#8b2bed5ba.blank?vop=1&amp;pid=0fa28aa69&amp;color=0,0,0&amp;vpa=2&amp;bbb=1"/>
          <p:cNvSpPr/>
          <p:nvPr/>
        </p:nvSpPr>
        <p:spPr>
          <a:xfrm>
            <a:off x="824960" y="1455920"/>
            <a:ext cx="104790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really</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nightmare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thought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going</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Mike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replied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00" b="0" i="0" u="sng" kern="0" spc="-99900" dirty="0">
                <a:solidFill>
                  <a:srgbClr val="FFFFF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00" b="0" i="0" u="sng" kern="0" spc="-99900" dirty="0">
                <a:solidFill>
                  <a:srgbClr val="FFFFF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shaky/trembling</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voice</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
        <p:nvSpPr>
          <p:cNvPr id="4" name="QB_4_AS.6_1#8b2bed5ba?vop=1&amp;pid=0fa28aa69&amp;color=0,0,0&amp;bbb=1"/>
          <p:cNvSpPr/>
          <p:nvPr/>
        </p:nvSpPr>
        <p:spPr>
          <a:xfrm>
            <a:off x="832104" y="2319329"/>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根据提示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本句可用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shaky/trembling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强调人物说话时声音颤抖的状态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_1#7655ee5f8?vop=1&amp;pid=0fa28aa69&amp;color=0,0,0&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angrily.（用比喻的修辞手法）</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“我永远不会回来了！”他如狮子般咆哮道。</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1800" dirty="0"/>
          </a:p>
        </p:txBody>
      </p:sp>
      <p:sp>
        <p:nvSpPr>
          <p:cNvPr id="3" name="QB_4_AN.8_1#7655ee5f8.blank?vop=1&amp;pid=0fa28aa69&amp;color=0,0,0&amp;vpa=3&amp;bbb=1"/>
          <p:cNvSpPr/>
          <p:nvPr/>
        </p:nvSpPr>
        <p:spPr>
          <a:xfrm>
            <a:off x="863060" y="1866765"/>
            <a:ext cx="499903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will</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never</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come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back!”</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roared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like</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lion</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
        <p:nvSpPr>
          <p:cNvPr id="4" name="QB_4_AS.9_1#7655ee5f8?vop=1&amp;pid=0fa28aa69&amp;color=0,0,0&amp;bbb=1&amp;hb=1"/>
          <p:cNvSpPr/>
          <p:nvPr/>
        </p:nvSpPr>
        <p:spPr>
          <a:xfrm>
            <a:off x="832104" y="2324346"/>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根据语句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以及副词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angrily</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可以看出说话人十分生气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在此处可以把说话</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人当时的语气比作狮子怒吼</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形象生动地刻画出人物的愤怒情绪</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比原句的描述更加形象</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6ebbac0fa.fixed?pid=aa5058299&amp;color=165,74,15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写作攻略19</a:t>
            </a:r>
            <a:endParaRPr lang="en-US" altLang="zh-CN" sz="5400" dirty="0"/>
          </a:p>
        </p:txBody>
      </p:sp>
      <p:sp>
        <p:nvSpPr>
          <p:cNvPr id="3" name="C_2_BD#6ebbac0fa.fixed?pid=aa5058299&amp;color=255,255,255&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读后续写微技能之语言描写</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17512c5a0?pid=183022ae7&amp;color=0,0,0&amp;bt=1&amp;bbb=1&amp;hb=1"/>
          <p:cNvSpPr/>
          <p:nvPr/>
        </p:nvSpPr>
        <p:spPr>
          <a:xfrm>
            <a:off x="832104" y="1078992"/>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在读后续写中，语言描写是展现人物性格、情感状态以及推动情节发展的重要手段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。有效的语言描写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能够让读者更加深入地理解和感受角色的内心世界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，同时也能够增强故事的感染力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。本篇内容将提供各类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能够丰富语言描写的小技巧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6d568658?pid=b1d28106f&amp;color=0,0,0&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三个结构规范标点使用</a:t>
            </a:r>
            <a:endParaRPr lang="en-US" altLang="zh-CN" sz="2200" dirty="0"/>
          </a:p>
        </p:txBody>
      </p:sp>
      <p:sp>
        <p:nvSpPr>
          <p:cNvPr id="3" name="P_5_BD#03d642729?pid=46d568658&amp;color=0,0,0&amp;bbb=1"/>
          <p:cNvSpPr/>
          <p:nvPr/>
        </p:nvSpPr>
        <p:spPr>
          <a:xfrm>
            <a:off x="832104" y="1422400"/>
            <a:ext cx="10533888" cy="45421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说话人在前，内容在后</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（“说”后用逗号，引号内首字母大写，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句尾标点放在引号内）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shouted,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leave</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他喊道</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你为什么离开</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内容在前，说话人在后</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结构：“</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sb</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said.（引号内陈述句结尾用逗号，疑问句/感叹句结尾用“?/!”）</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home,”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我们回家吧</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汤姆说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内容+说话人+内容</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结构：“</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sb</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（后面内容的首字母看“说”后的标点：用句点则后面内容首字母大写，用</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逗号则小写）</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afraid,”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 “Let's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face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together.”“</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我不怕</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让我们一起面对吧</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“Wait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minute,”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right.”“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等一下</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这是不对的</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pic>
        <p:nvPicPr>
          <p:cNvPr id="5" name="P_5_BD#03d642729?pid=46d568658&amp;color=0,0,0&amp;tib=255,255,255&amp;ii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98480" y="232206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P_5_BD#03d642729?pid=46d568658&amp;color=0,0,0&amp;tib=255,255,255&amp;iip=2"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98480" y="356920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P_5_BD#03d642729?pid=46d568658&amp;color=0,0,0&amp;tib=255,255,255&amp;iip=3"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522782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2" name="P_5_BD#03d642729?pid=46d568658&amp;color=0,0,0&amp;tib=255,255,255&amp;iip=4"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5615813"/>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bbe5f723?pid=b1d28106f&amp;color=0,0,0&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六个技巧秒杀语言描写</a:t>
            </a:r>
            <a:endParaRPr lang="en-US" altLang="zh-CN" sz="2200" dirty="0"/>
          </a:p>
        </p:txBody>
      </p:sp>
      <p:sp>
        <p:nvSpPr>
          <p:cNvPr id="3" name="P_5_BD#2bad5ac24?pid=1bbe5f723&amp;color=0,0,0&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1.选择合适的动词</a:t>
            </a:r>
            <a:endParaRPr lang="en-US" altLang="zh-CN" sz="1800" dirty="0"/>
          </a:p>
        </p:txBody>
      </p:sp>
      <p:graphicFrame>
        <p:nvGraphicFramePr>
          <p:cNvPr id="7" name="P_5_BD#2bad5ac24?colgroup=6,50&amp;pid=1bbe5f723&amp;color=0,0,0&amp;bbb=1&amp;hb=1"/>
          <p:cNvGraphicFramePr>
            <a:graphicFrameLocks noGrp="1"/>
          </p:cNvGraphicFramePr>
          <p:nvPr/>
        </p:nvGraphicFramePr>
        <p:xfrm>
          <a:off x="832105" y="1913890"/>
          <a:ext cx="10536016" cy="4056449"/>
        </p:xfrm>
        <a:graphic>
          <a:graphicData uri="http://schemas.openxmlformats.org/drawingml/2006/table">
            <a:tbl>
              <a:tblPr/>
              <a:tblGrid>
                <a:gridCol w="1270170"/>
                <a:gridCol w="9265846"/>
              </a:tblGrid>
              <a:tr h="313817">
                <a:tc>
                  <a:txBody>
                    <a:bodyPr/>
                    <a:lstStyle/>
                    <a:p>
                      <a:pPr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使用场合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常用表达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一般用词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告诉</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补充说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聊天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哭叫着说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sob</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呜咽着说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weep</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流着泪说出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微笑着说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笑着说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chuckle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轻声地笑着说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叫喊</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大喊</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scream</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高声喊</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roar</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吼叫</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exclaim</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呼喊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抱怨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抱怨说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叹息着说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mutter</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低声抱怨</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murmur</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嘟囔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质问</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enquire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询问</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解释</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reply/respond/answer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不同意</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deny</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否认</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scold</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训斥</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反驳</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protest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抗议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声明</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declare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宣称</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郑重地说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claim</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声称</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评论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comment/observe/remark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评论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承认</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同意</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承认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92392">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主张</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重复说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承诺</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警告</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恳求</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emphasise/stress</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swear</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发誓</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称赞</a:t>
                      </a:r>
                      <a:r>
                        <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endPar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hangingPunct="0">
                        <a:lnSpc>
                          <a:spcPts val="20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继续说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bad5ac24?pid=1bbe5f723&amp;color=0,0,0&amp;bbb=1&amp;hb=1"/>
          <p:cNvSpPr/>
          <p:nvPr/>
        </p:nvSpPr>
        <p:spPr>
          <a:xfrm>
            <a:off x="832104" y="1080000"/>
            <a:ext cx="10531904" cy="1189355"/>
          </a:xfrm>
          <a:prstGeom prst="rect">
            <a:avLst/>
          </a:prstGeom>
          <a:noFill/>
        </p:spPr>
        <p:txBody>
          <a:bodyPr wrap="none" lIns="0" tIns="0" rIns="0" bIns="0" rtlCol="0" anchor="t"/>
          <a:lstStyle/>
          <a:p>
            <a:pPr algn="l">
              <a:lnSpc>
                <a:spcPts val="33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sighed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puppy.”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她重重地叹了口气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多姆非常难过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像只迷</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路的小狗</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2.用副词修饰</a:t>
            </a:r>
            <a:endParaRPr lang="en-US" altLang="zh-CN" sz="100" dirty="0"/>
          </a:p>
        </p:txBody>
      </p:sp>
      <p:pic>
        <p:nvPicPr>
          <p:cNvPr id="3" name="P_5_BD#2bad5ac24?pid=1bbe5f723&amp;color=0,0,0&amp;tib=255,255,255&amp;iip=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114400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graphicFrame>
        <p:nvGraphicFramePr>
          <p:cNvPr id="5" name="P_5_BD#2bad5ac24?colgroup=57&amp;pid=1bbe5f723&amp;color=0,0,0&amp;bbb=1&amp;hb=1"/>
          <p:cNvGraphicFramePr>
            <a:graphicFrameLocks noGrp="1"/>
          </p:cNvGraphicFramePr>
          <p:nvPr/>
        </p:nvGraphicFramePr>
        <p:xfrm>
          <a:off x="832104" y="2533650"/>
          <a:ext cx="10669905" cy="1104900"/>
        </p:xfrm>
        <a:graphic>
          <a:graphicData uri="http://schemas.openxmlformats.org/drawingml/2006/table">
            <a:tbl>
              <a:tblPr/>
              <a:tblGrid>
                <a:gridCol w="10669905"/>
              </a:tblGrid>
              <a:tr h="895160">
                <a:tc>
                  <a:txBody>
                    <a:bodyPr/>
                    <a:lstStyle/>
                    <a:p>
                      <a:pPr marL="0" indent="0" algn="l" defTabSz="914400" rtl="0" eaLnBrk="1" latinLnBrk="0" hangingPunct="0">
                        <a:lnSpc>
                          <a:spcPts val="2200"/>
                        </a:lnSpc>
                        <a:tabLst>
                          <a:tab pos="2157095" algn="l"/>
                          <a:tab pos="4302125" algn="l"/>
                          <a:tab pos="6447155" algn="l"/>
                          <a:tab pos="8592185" algn="l"/>
                        </a:tabLst>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伤心地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bitterly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伤心地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gloomily忧郁地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失望地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joyfully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欢快地</a:t>
                      </a:r>
                      <a:endParaRPr lang="en-US" altLang="zh-CN" sz="1200" dirty="0"/>
                    </a:p>
                    <a:p>
                      <a:pPr marL="0" indent="0" algn="l" defTabSz="914400" rtl="0" eaLnBrk="1" latinLnBrk="0" hangingPunct="0">
                        <a:lnSpc>
                          <a:spcPts val="2200"/>
                        </a:lnSpc>
                        <a:tabLst>
                          <a:tab pos="2157095" algn="l"/>
                          <a:tab pos="4302125" algn="l"/>
                          <a:tab pos="6447155" algn="l"/>
                          <a:tab pos="8592185" algn="l"/>
                        </a:tabLst>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轻快地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triumphantly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得意扬扬地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柔声地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温柔地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thoughtfully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若有所思地</a:t>
                      </a:r>
                      <a:endParaRPr lang="en-US" altLang="zh-CN" sz="1200" dirty="0"/>
                    </a:p>
                    <a:p>
                      <a:pPr marL="0" lvl="0" indent="0" algn="l" defTabSz="914400" rtl="0" eaLnBrk="1" latinLnBrk="0" hangingPunct="0">
                        <a:lnSpc>
                          <a:spcPts val="2100"/>
                        </a:lnSpc>
                        <a:tabLst>
                          <a:tab pos="2157095" algn="l"/>
                          <a:tab pos="4302125" algn="l"/>
                          <a:tab pos="6447155" algn="l"/>
                          <a:tab pos="8592185" algn="l"/>
                        </a:tabLst>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骄傲地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礼貌地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渴望地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不自在地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6" name="P_5_BD#2bad5ac24?pid=1bbe5f723&amp;color=0,0,0&amp;tib=255,255,255&amp;iip=6"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9568" y="3709480"/>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5_BD#2bad5ac24?pid=1bbe5f723&amp;color=0,0,0&amp;bbb=1"/>
          <p:cNvSpPr/>
          <p:nvPr/>
        </p:nvSpPr>
        <p:spPr>
          <a:xfrm>
            <a:off x="850392" y="3642995"/>
            <a:ext cx="10513616" cy="360680"/>
          </a:xfrm>
          <a:prstGeom prst="rect">
            <a:avLst/>
          </a:prstGeom>
          <a:noFill/>
        </p:spPr>
        <p:txBody>
          <a:bodyPr wrap="none" lIns="0" tIns="0" rIns="0" bIns="0" rtlCol="0" anchor="t"/>
          <a:lstStyle/>
          <a:p>
            <a:pPr algn="l">
              <a:lnSpc>
                <a:spcPts val="32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triumphantly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哎呀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你并没有完成它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哈里得意地说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bad5ac24?pid=1bbe5f723&amp;color=0,0,0&amp;bt=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3.用介词短语修饰</a:t>
            </a:r>
            <a:endParaRPr lang="en-US" altLang="zh-CN" sz="1800" dirty="0"/>
          </a:p>
        </p:txBody>
      </p:sp>
      <p:graphicFrame>
        <p:nvGraphicFramePr>
          <p:cNvPr id="9" name="P_5_BD#2bad5ac24?colgroup=5,19,2,28&amp;pid=1bbe5f723&amp;color=0,0,0&amp;bbb=1&amp;hb=1"/>
          <p:cNvGraphicFramePr>
            <a:graphicFrameLocks noGrp="1"/>
          </p:cNvGraphicFramePr>
          <p:nvPr/>
        </p:nvGraphicFramePr>
        <p:xfrm>
          <a:off x="832104" y="1575046"/>
          <a:ext cx="10533888" cy="1475296"/>
        </p:xfrm>
        <a:graphic>
          <a:graphicData uri="http://schemas.openxmlformats.org/drawingml/2006/table">
            <a:tbl>
              <a:tblPr/>
              <a:tblGrid>
                <a:gridCol w="1060704"/>
                <a:gridCol w="3685032"/>
                <a:gridCol w="521208"/>
                <a:gridCol w="5266944"/>
              </a:tblGrid>
              <a:tr h="1475296">
                <a:tc>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绪名词</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（短语）”</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embarrassment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尴尬地</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激动地</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非常开心地</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惊讶地</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生气地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语气</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和声</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音词</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surprise/curiosity/impatience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用一种惊讶/好奇</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/不耐烦</a:t>
                      </a:r>
                      <a:endPar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的语气</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high/low/sweet/loud/soft/weak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用一种高/低/甜美/</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响亮/</a:t>
                      </a:r>
                      <a:endPar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柔和</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/微弱的声音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P_5_BD#2bad5ac24?pid=1bbe5f723&amp;color=0,0,0&amp;tib=255,255,255&amp;iip=7"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9568" y="3254431"/>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5_BD#2bad5ac24?pid=1bbe5f723&amp;color=0,0,0&amp;bbb=1"/>
          <p:cNvSpPr/>
          <p:nvPr/>
        </p:nvSpPr>
        <p:spPr>
          <a:xfrm>
            <a:off x="850392" y="3187946"/>
            <a:ext cx="10513616" cy="360680"/>
          </a:xfrm>
          <a:prstGeom prst="rect">
            <a:avLst/>
          </a:prstGeom>
          <a:noFill/>
        </p:spPr>
        <p:txBody>
          <a:bodyPr wrap="none" lIns="0" tIns="0" rIns="0" bIns="0" rtlCol="0" anchor="t"/>
          <a:lstStyle/>
          <a:p>
            <a:pPr algn="l">
              <a:lnSpc>
                <a:spcPts val="32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murmured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我不是故意的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她低声喃喃道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bad5ac24?pid=1bbe5f723&amp;color=0,0,0&amp;bt=1&amp;bbb=1&amp;hb=1"/>
          <p:cNvSpPr/>
          <p:nvPr/>
        </p:nvSpPr>
        <p:spPr>
          <a:xfrm>
            <a:off x="832104" y="1080000"/>
            <a:ext cx="10533888" cy="28613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4.用修辞手法</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在语言描写中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，常常可以通过比喻和对比等修辞手法来把说话的声音和其他事物进行联系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，从而让人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更直观地感受到话语的效果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。常用的表达方式有：sb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某人说话好像</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某人的声音就像</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sweet/lovely/harsh</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某人的语气跟</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一样甜/可爱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耳</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found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mushrooms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voice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like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songbird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forest.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我在那</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边发现了一些野生蘑菇</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她的声音像是森林中的鸣鸟</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。（比喻）</a:t>
            </a:r>
            <a:endParaRPr lang="en-US" altLang="zh-CN" dirty="0">
              <a:latin typeface="宋体" panose="02010600030101010101" pitchFamily="2" charset="-122"/>
            </a:endParaRPr>
          </a:p>
        </p:txBody>
      </p:sp>
      <p:pic>
        <p:nvPicPr>
          <p:cNvPr id="4" name="P_5_BD#2bad5ac24?pid=1bbe5f723&amp;color=0,0,0&amp;tib=255,255,255&amp;iip=8"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98480" y="321410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bad5ac24?pid=1bbe5f723&amp;color=0,0,0&amp;bt=1&amp;bbb=1&amp;hb=1"/>
          <p:cNvSpPr/>
          <p:nvPr/>
        </p:nvSpPr>
        <p:spPr>
          <a:xfrm>
            <a:off x="832104" y="108000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5.结合动作，增强画面感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将语言描写与具体动作相结合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，可以更加生动地展现角色的情感状态和内心世界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，还能增强故事的画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面感和代入感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graphicFrame>
        <p:nvGraphicFramePr>
          <p:cNvPr id="11" name="P_5_BD#2bad5ac24?colgroup=7,49&amp;pid=1bbe5f723&amp;color=0,0,0&amp;bbb=1&amp;hb=1"/>
          <p:cNvGraphicFramePr>
            <a:graphicFrameLocks noGrp="1"/>
          </p:cNvGraphicFramePr>
          <p:nvPr/>
        </p:nvGraphicFramePr>
        <p:xfrm>
          <a:off x="832104" y="2404356"/>
          <a:ext cx="10533888" cy="1802576"/>
        </p:xfrm>
        <a:graphic>
          <a:graphicData uri="http://schemas.openxmlformats.org/drawingml/2006/table">
            <a:tbl>
              <a:tblPr/>
              <a:tblGrid>
                <a:gridCol w="1472184"/>
                <a:gridCol w="9061704"/>
              </a:tblGrid>
              <a:tr h="592392">
                <a:tc>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用肢体动作代指</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不同场景的</a:t>
                      </a: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nod</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摇头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beam</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笑容满面</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frown</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皱眉</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clench</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紧握</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拳头等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拥抱</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喜爱地</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hangingPunct="0">
                        <a:lnSpc>
                          <a:spcPts val="20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拍</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来回踱步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95160">
                <a:tc>
                  <a:txBody>
                    <a:bodyPr/>
                    <a:lstStyle/>
                    <a:p>
                      <a:pPr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添加伴随动作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2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常用句式</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现在分词作伴随状语</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身体部位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+doing/done</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独立主格结构</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doing/done</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复合结构</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添加动作链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常用句式</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P_5_BD#2bad5ac24?pid=1bbe5f723&amp;color=0,0,0&amp;tib=255,255,255&amp;iip=9"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9568" y="4398764"/>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5_BD#2bad5ac24?pid=1bbe5f723&amp;color=0,0,0&amp;bbb=1"/>
          <p:cNvSpPr/>
          <p:nvPr/>
        </p:nvSpPr>
        <p:spPr>
          <a:xfrm>
            <a:off x="850392" y="4334756"/>
            <a:ext cx="10513616" cy="1608455"/>
          </a:xfrm>
          <a:prstGeom prst="rect">
            <a:avLst/>
          </a:prstGeom>
          <a:noFill/>
        </p:spPr>
        <p:txBody>
          <a:bodyPr wrap="none" lIns="0" tIns="0" rIns="0" bIns="0" rtlCol="0" anchor="t"/>
          <a:lstStyle/>
          <a:p>
            <a:pPr algn="l">
              <a:lnSpc>
                <a:spcPts val="33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shook</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我还是不认同你的看法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他摇头说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“Really?”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screamed,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eyes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shining</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excitement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真的吗</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她尖叫道</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兴奋得两眼放光</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dashed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forwards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knelt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murmured,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sorry,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baby.”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她冲上前去</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跪下来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喃喃地说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对不起</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我的宝贝</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6" name="P_5_BD#2bad5ac24?pid=1bbe5f723&amp;color=0,0,0&amp;tib=255,255,255&amp;iip=10"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9568" y="4810244"/>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P_5_BD#2bad5ac24?pid=1bbe5f723&amp;color=0,0,0&amp;tib=255,255,255&amp;iip=1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9568" y="5221724"/>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3927</Words>
  <Application>WPS 演示</Application>
  <PresentationFormat>宽屏</PresentationFormat>
  <Paragraphs>192</Paragraphs>
  <Slides>13</Slides>
  <Notes>12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13</vt:i4>
      </vt:variant>
    </vt:vector>
  </HeadingPairs>
  <TitlesOfParts>
    <vt:vector size="28"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等线</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2025-11-03T09:44:00Z</dcterms:created>
  <dcterms:modified xsi:type="dcterms:W3CDTF">2025-11-05T09:30:12Z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E3AD06044763472C913A96D5E2474675_12</vt:lpwstr>
  </property>
  <property fmtid="{D5CDD505-2E9C-101B-9397-08002B2CF9AE}" pid="3" name="KSOProductBuildVer">
    <vt:lpwstr>2052-12.1.0.22529</vt:lpwstr>
  </property>
</Properties>
</file>